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E2FF"/>
    <a:srgbClr val="BCC2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00"/>
    <p:restoredTop sz="94627"/>
  </p:normalViewPr>
  <p:slideViewPr>
    <p:cSldViewPr snapToGrid="0" snapToObjects="1">
      <p:cViewPr>
        <p:scale>
          <a:sx n="100" d="100"/>
          <a:sy n="100" d="100"/>
        </p:scale>
        <p:origin x="84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883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1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0288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54166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208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506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666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6547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94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429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18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861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311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06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549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34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09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464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FB1402-B225-F445-A372-D8FB2C61A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5481" y="2221959"/>
            <a:ext cx="8791575" cy="2387600"/>
          </a:xfrm>
        </p:spPr>
        <p:txBody>
          <a:bodyPr>
            <a:normAutofit/>
          </a:bodyPr>
          <a:lstStyle/>
          <a:p>
            <a:r>
              <a:rPr lang="ru-RU" dirty="0"/>
              <a:t>Курсовой проект:</a:t>
            </a:r>
            <a:br>
              <a:rPr lang="ru-RU" dirty="0"/>
            </a:br>
            <a:r>
              <a:rPr lang="ru-RU" dirty="0"/>
              <a:t>Искусственный интеллект для игры ‘‘Морской бой’’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2E4257F-4092-DD40-9524-E0998B62B1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5481" y="4828954"/>
            <a:ext cx="8791575" cy="1655762"/>
          </a:xfrm>
        </p:spPr>
        <p:txBody>
          <a:bodyPr>
            <a:normAutofit/>
          </a:bodyPr>
          <a:lstStyle/>
          <a:p>
            <a:r>
              <a:rPr lang="ru-RU" dirty="0"/>
              <a:t>ФАКУЛЬТЕТ  «ИНФОРМАТИКА И СИСТЕМЫ УПРАВЛЕНИЯ»</a:t>
            </a:r>
          </a:p>
          <a:p>
            <a:r>
              <a:rPr lang="ru-RU" dirty="0"/>
              <a:t>КАФЕДРА «ИНФОРМАЦИОННАЯ БЕЗОПАСНОСТЬ»</a:t>
            </a:r>
          </a:p>
          <a:p>
            <a:r>
              <a:rPr lang="ru-RU" dirty="0"/>
              <a:t>Проект разработан студентом группы ИУ8-32 </a:t>
            </a:r>
            <a:r>
              <a:rPr lang="ru-RU" dirty="0" err="1"/>
              <a:t>Забродиной</a:t>
            </a:r>
            <a:r>
              <a:rPr lang="ru-RU" dirty="0"/>
              <a:t> </a:t>
            </a:r>
            <a:r>
              <a:rPr lang="ru-RU" dirty="0" err="1"/>
              <a:t>марией</a:t>
            </a:r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4EA146B-4D01-BE4A-A968-18A473750339}"/>
              </a:ext>
            </a:extLst>
          </p:cNvPr>
          <p:cNvSpPr/>
          <p:nvPr/>
        </p:nvSpPr>
        <p:spPr>
          <a:xfrm>
            <a:off x="6504972" y="1632679"/>
            <a:ext cx="5863237" cy="14948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10260" algn="ctr">
              <a:lnSpc>
                <a:spcPct val="115000"/>
              </a:lnSpc>
              <a:spcAft>
                <a:spcPts val="6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Московский государственный технический университет </a:t>
            </a:r>
          </a:p>
          <a:p>
            <a:pPr marL="810260" algn="ctr">
              <a:lnSpc>
                <a:spcPct val="115000"/>
              </a:lnSpc>
              <a:spcAft>
                <a:spcPts val="6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им. Н.Э. Баумана</a:t>
            </a:r>
          </a:p>
          <a:p>
            <a:pPr marL="810260" algn="ctr">
              <a:lnSpc>
                <a:spcPct val="115000"/>
              </a:lnSpc>
              <a:spcAft>
                <a:spcPts val="6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(МГТУ им. Н.Э. Баумана)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AFCACEB-2C14-674A-AB63-838666A27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6307" y="-378298"/>
            <a:ext cx="2094600" cy="238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50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2" y="0"/>
            <a:ext cx="1113530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Работа программы: промежуточные этапы игры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11C773-A4CC-FC4C-8E2D-35BE099005F2}"/>
              </a:ext>
            </a:extLst>
          </p:cNvPr>
          <p:cNvSpPr txBox="1"/>
          <p:nvPr/>
        </p:nvSpPr>
        <p:spPr>
          <a:xfrm>
            <a:off x="659446" y="1109238"/>
            <a:ext cx="10873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случае, если в результате действий игрока, корабль компьютера оказывается потопленным, вокруг него возводится рамка, обозначенная ‘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’. Это означает, что в помеченных ячейках корабли находиться не могут, иначе это перечило бы правилам игры.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6B3E998-8763-3A46-A9A2-2D981D7D1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3985" y="2313178"/>
            <a:ext cx="7684030" cy="421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879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2" y="0"/>
            <a:ext cx="1113530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Работа программы: промежуточные этапы игры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11C773-A4CC-FC4C-8E2D-35BE099005F2}"/>
              </a:ext>
            </a:extLst>
          </p:cNvPr>
          <p:cNvSpPr txBox="1"/>
          <p:nvPr/>
        </p:nvSpPr>
        <p:spPr>
          <a:xfrm>
            <a:off x="659446" y="1109238"/>
            <a:ext cx="10873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ходе компьютера на экран выводятся координаты и результат выстрела, чтобы игроку было проще следить за ходом игры. После первого промаха компьютера ход переходит к игроку, при этом на экране появляется фраза ‘‘Ваш ход.’’.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958A19F-C2D2-9F45-A1C5-0A090B07D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491" y="2313178"/>
            <a:ext cx="5335018" cy="422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128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2" y="0"/>
            <a:ext cx="1113530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Работа программы: промежуточные этапы игры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11C773-A4CC-FC4C-8E2D-35BE099005F2}"/>
              </a:ext>
            </a:extLst>
          </p:cNvPr>
          <p:cNvSpPr txBox="1"/>
          <p:nvPr/>
        </p:nvSpPr>
        <p:spPr>
          <a:xfrm>
            <a:off x="659446" y="1109238"/>
            <a:ext cx="10873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случае введения координат, по которым уже был произведен выстрел, на экране появляется сообщение ‘‘Вы уже стреляли по этим координатам.’’. В случае введения координат, которые находятся вне игрового поля, и случае, описанном ранее, выводится сообщение ‘‘Вы ввели неверные координаты.’’.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0587BC-89F2-384B-A5CF-6EE976DA1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650" y="2316056"/>
            <a:ext cx="6108700" cy="421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574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2" y="0"/>
            <a:ext cx="1113530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Работа программы: конец игры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11C773-A4CC-FC4C-8E2D-35BE099005F2}"/>
              </a:ext>
            </a:extLst>
          </p:cNvPr>
          <p:cNvSpPr txBox="1"/>
          <p:nvPr/>
        </p:nvSpPr>
        <p:spPr>
          <a:xfrm>
            <a:off x="659446" y="1109238"/>
            <a:ext cx="10873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ликвидации всех кораблей компьютера, выводится сообщение ‘‘Вы выиграли! Поздравляю!’’. В случае, если победил компьютер, на экране появляется сообщение ‘‘К сожалению, выиграл компьютер. Не расстраивайте, вы можете взять реванш!’’.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4BD2B50-8C56-D549-BDA5-144FE21A5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359" y="2311570"/>
            <a:ext cx="6287282" cy="421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278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Составляющие компоненты кода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0B7E1BD-F068-7747-863E-01F6AD6D4E35}"/>
              </a:ext>
            </a:extLst>
          </p:cNvPr>
          <p:cNvSpPr/>
          <p:nvPr/>
        </p:nvSpPr>
        <p:spPr>
          <a:xfrm>
            <a:off x="515289" y="1078460"/>
            <a:ext cx="112341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Код данной консольной игры содержит класс “Поле”(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Pole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). “Поле” содержит следующие данные:</a:t>
            </a:r>
            <a:endParaRPr lang="ru-RU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33C87382-3B5C-4046-8141-75731E03CC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356197"/>
              </p:ext>
            </p:extLst>
          </p:nvPr>
        </p:nvGraphicFramePr>
        <p:xfrm>
          <a:off x="464398" y="1594800"/>
          <a:ext cx="11392821" cy="5000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7607">
                  <a:extLst>
                    <a:ext uri="{9D8B030D-6E8A-4147-A177-3AD203B41FA5}">
                      <a16:colId xmlns:a16="http://schemas.microsoft.com/office/drawing/2014/main" val="2331179827"/>
                    </a:ext>
                  </a:extLst>
                </a:gridCol>
                <a:gridCol w="3797607">
                  <a:extLst>
                    <a:ext uri="{9D8B030D-6E8A-4147-A177-3AD203B41FA5}">
                      <a16:colId xmlns:a16="http://schemas.microsoft.com/office/drawing/2014/main" val="80788197"/>
                    </a:ext>
                  </a:extLst>
                </a:gridCol>
                <a:gridCol w="3797607">
                  <a:extLst>
                    <a:ext uri="{9D8B030D-6E8A-4147-A177-3AD203B41FA5}">
                      <a16:colId xmlns:a16="http://schemas.microsoft.com/office/drawing/2014/main" val="4140946728"/>
                    </a:ext>
                  </a:extLst>
                </a:gridCol>
              </a:tblGrid>
              <a:tr h="374973">
                <a:tc>
                  <a:txBody>
                    <a:bodyPr/>
                    <a:lstStyle/>
                    <a:p>
                      <a:pPr algn="l"/>
                      <a:r>
                        <a:rPr lang="ru-RU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Название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Описание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Обозначения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8119724"/>
                  </a:ext>
                </a:extLst>
              </a:tr>
              <a:tr h="5937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vector&lt;vector&lt;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&gt;&gt; pole</a:t>
                      </a:r>
                      <a:endParaRPr lang="ru-RU" sz="16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поле с кораблями игрока</a:t>
                      </a:r>
                      <a:endParaRPr lang="ru-RU" sz="1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– корабль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 – пустое водное пространство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5921362"/>
                  </a:ext>
                </a:extLst>
              </a:tr>
              <a:tr h="1343653"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shots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[10][10] </a:t>
                      </a:r>
                      <a:endParaRPr lang="ru-RU" sz="16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поле выстрелов игрока</a:t>
                      </a:r>
                      <a:endParaRPr lang="ru-RU" sz="1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16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0 – ячейка, по которой не стреляли</a:t>
                      </a:r>
                      <a:endParaRPr lang="ru-RU" sz="16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 – выстрел мимо корабля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 – ранение корабля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 – убитый корабль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4 – рамка вокруг убитого корабля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24142"/>
                  </a:ext>
                </a:extLst>
              </a:tr>
              <a:tr h="843689">
                <a:tc rowSpan="4"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AdrKor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[5][10] </a:t>
                      </a:r>
                      <a:endParaRPr lang="ru-RU" sz="16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двумерный массив, содержащий данные о кораблях: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начальные координаты корабля</a:t>
                      </a:r>
                      <a:endParaRPr lang="ru-RU" sz="1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ru-RU" sz="16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16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 </a:t>
                      </a: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и</a:t>
                      </a:r>
                      <a:r>
                        <a:rPr lang="en-US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y</a:t>
                      </a: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в массиве поля кораблей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4068839"/>
                  </a:ext>
                </a:extLst>
              </a:tr>
              <a:tr h="60185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положение корабля на поле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– вертикальное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– горизонтальное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9983845"/>
                  </a:ext>
                </a:extLst>
              </a:tr>
              <a:tr h="34372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количество палуб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 2, 3 или 4 палубы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4970728"/>
                  </a:ext>
                </a:extLst>
              </a:tr>
              <a:tr h="89926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индикатор состояния корабля</a:t>
                      </a:r>
                    </a:p>
                    <a:p>
                      <a:pPr algn="l"/>
                      <a:endParaRPr lang="ru-RU" sz="16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 – корабль не тронут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– корабль ранен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ru-RU" sz="1600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– корабль убит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57469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2451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Составляющие компоненты кода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0B7E1BD-F068-7747-863E-01F6AD6D4E35}"/>
              </a:ext>
            </a:extLst>
          </p:cNvPr>
          <p:cNvSpPr/>
          <p:nvPr/>
        </p:nvSpPr>
        <p:spPr>
          <a:xfrm>
            <a:off x="967793" y="2227502"/>
            <a:ext cx="564099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Функциями класса являются: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Pole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vector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vector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&gt;&gt;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){} – инициализация игрового поля на основе двумерного вектора, содержащего данные о ячейках поля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clear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– очистка поля с целью перестановки кораблей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print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– вывод поля с кораблями</a:t>
            </a:r>
          </a:p>
          <a:p>
            <a:pPr lvl="0"/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B93854-7732-6643-AB8C-1106185BE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523" y="1347879"/>
            <a:ext cx="4573874" cy="45600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D491E2-C634-7444-8805-227F2CEFF6A6}"/>
              </a:ext>
            </a:extLst>
          </p:cNvPr>
          <p:cNvSpPr txBox="1"/>
          <p:nvPr/>
        </p:nvSpPr>
        <p:spPr>
          <a:xfrm>
            <a:off x="8184629" y="6056026"/>
            <a:ext cx="2467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Изначальный вид поля</a:t>
            </a:r>
          </a:p>
        </p:txBody>
      </p:sp>
    </p:spTree>
    <p:extLst>
      <p:ext uri="{BB962C8B-B14F-4D97-AF65-F5344CB8AC3E}">
        <p14:creationId xmlns:p14="http://schemas.microsoft.com/office/powerpoint/2010/main" val="4073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Составляющие компоненты кода</a:t>
            </a: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0DCC65DB-6FBF-5146-B456-FDF8D873BC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956950"/>
              </p:ext>
            </p:extLst>
          </p:nvPr>
        </p:nvGraphicFramePr>
        <p:xfrm>
          <a:off x="463863" y="1595155"/>
          <a:ext cx="11333398" cy="5015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66699">
                  <a:extLst>
                    <a:ext uri="{9D8B030D-6E8A-4147-A177-3AD203B41FA5}">
                      <a16:colId xmlns:a16="http://schemas.microsoft.com/office/drawing/2014/main" val="2331179827"/>
                    </a:ext>
                  </a:extLst>
                </a:gridCol>
                <a:gridCol w="5666699">
                  <a:extLst>
                    <a:ext uri="{9D8B030D-6E8A-4147-A177-3AD203B41FA5}">
                      <a16:colId xmlns:a16="http://schemas.microsoft.com/office/drawing/2014/main" val="8078819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ru-RU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Название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Описание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8119724"/>
                  </a:ext>
                </a:extLst>
              </a:tr>
              <a:tr h="10662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poiskAdresa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row,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col,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pal,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polog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user){}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проверяет, можно ли в указанные координаты(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col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pal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 с  заданным количеством палуб(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pal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 и выбранным расположением корабля(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polog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 поставить корабль на поле игрока(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user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5921362"/>
                  </a:ext>
                </a:extLst>
              </a:tr>
              <a:tr h="8256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pointKor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row,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col,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pal,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polog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user){}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/>
                      <a:endParaRPr lang="ru-RU" sz="1600" b="0" cap="none" spc="0" dirty="0">
                        <a:ln w="0"/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расставляет на поле корабль с координатами начала (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row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col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), количеством палуб(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pal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), расположением(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polog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 игрока(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user</a:t>
                      </a: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24142"/>
                  </a:ext>
                </a:extLst>
              </a:tr>
              <a:tr h="5619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read(char y){}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переводит из буквенного обозначения координаты в численное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4068839"/>
                  </a:ext>
                </a:extLst>
              </a:tr>
              <a:tr h="3629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pointKorablVruchnuy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(){}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для расстановки кораблей на игровом поле игроком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3403990"/>
                  </a:ext>
                </a:extLst>
              </a:tr>
              <a:tr h="3452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pointKorablPC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pal,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colum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){}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для расстановки кораблей компьютера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9288234"/>
                  </a:ext>
                </a:extLst>
              </a:tr>
              <a:tr h="53138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pointHardPC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(){}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для расстановки кораблей компьютера с повышенной сложностью игры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6262048"/>
                  </a:ext>
                </a:extLst>
              </a:tr>
              <a:tr h="8909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pointKorabl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pal,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colum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){}</a:t>
                      </a:r>
                      <a:endParaRPr lang="ru-RU" sz="16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для автоматической расстановки кораблей игрока(с возможностью повторной генерации, если игрока не устроила расстановка, заданная компьютером)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969790"/>
                  </a:ext>
                </a:extLst>
              </a:tr>
            </a:tbl>
          </a:graphicData>
        </a:graphic>
      </p:graphicFrame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8C15B49-CA5E-6948-A0B9-9E8665553E6E}"/>
              </a:ext>
            </a:extLst>
          </p:cNvPr>
          <p:cNvSpPr/>
          <p:nvPr/>
        </p:nvSpPr>
        <p:spPr>
          <a:xfrm>
            <a:off x="576765" y="1078460"/>
            <a:ext cx="53440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Код так же содержит следующий ряд функций: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776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Составляющие компоненты кода</a:t>
            </a: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EDCE4AE1-6C17-AD46-ACA3-A3E110B0E7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201923"/>
              </p:ext>
            </p:extLst>
          </p:nvPr>
        </p:nvGraphicFramePr>
        <p:xfrm>
          <a:off x="464400" y="1594800"/>
          <a:ext cx="11333398" cy="50121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66699">
                  <a:extLst>
                    <a:ext uri="{9D8B030D-6E8A-4147-A177-3AD203B41FA5}">
                      <a16:colId xmlns:a16="http://schemas.microsoft.com/office/drawing/2014/main" val="2331179827"/>
                    </a:ext>
                  </a:extLst>
                </a:gridCol>
                <a:gridCol w="5666699">
                  <a:extLst>
                    <a:ext uri="{9D8B030D-6E8A-4147-A177-3AD203B41FA5}">
                      <a16:colId xmlns:a16="http://schemas.microsoft.com/office/drawing/2014/main" val="80788197"/>
                    </a:ext>
                  </a:extLst>
                </a:gridCol>
              </a:tblGrid>
              <a:tr h="405185">
                <a:tc>
                  <a:txBody>
                    <a:bodyPr/>
                    <a:lstStyle/>
                    <a:p>
                      <a:pPr algn="l"/>
                      <a:r>
                        <a:rPr lang="ru-RU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Название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b="0" cap="none" spc="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Описание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8119724"/>
                  </a:ext>
                </a:extLst>
              </a:tr>
              <a:tr h="1091554">
                <a:tc>
                  <a:txBody>
                    <a:bodyPr/>
                    <a:lstStyle/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find_korPC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x,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y){}</a:t>
                      </a:r>
                      <a:endParaRPr lang="ru-RU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для поиска раненого или убитого корабля компьютера при выстреле, изменения данных о кораблях и возвращаемым значением-“статусом” выстрела(мимо, ранен или убит)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5921362"/>
                  </a:ext>
                </a:extLst>
              </a:tr>
              <a:tr h="8420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find_korIg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x,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y){}</a:t>
                      </a:r>
                      <a:endParaRPr lang="ru-RU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для поиска раненого или убитого корабля игрока при выстреле, изменения данных о кораблях и возвращаемым значением-“статусом” выстрела(мимо, ранен или убит)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824142"/>
                  </a:ext>
                </a:extLst>
              </a:tr>
              <a:tr h="8420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 pitchFamily="2" charset="2"/>
                        <a:buNone/>
                        <a:tabLst/>
                        <a:defRPr/>
                      </a:pP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int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Pobeda(){}</a:t>
                      </a:r>
                      <a:endParaRPr lang="ru-RU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для проверки победы игрока и компьютера, возвращаемые значения: 0 – игра не закончена, 1 – выиграл игрок, 2 – выиграл компьютер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4068839"/>
                  </a:ext>
                </a:extLst>
              </a:tr>
              <a:tr h="592558">
                <a:tc>
                  <a:txBody>
                    <a:bodyPr/>
                    <a:lstStyle/>
                    <a:p>
                      <a:pPr marL="0" lvl="0" indent="0">
                        <a:buFont typeface="Symbol" pitchFamily="2" charset="2"/>
                        <a:buNone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kill_or_not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(Pole&amp; m, Pole&amp; n){}</a:t>
                      </a:r>
                      <a:endParaRPr lang="ru-RU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для проверки индикатора состояния кораблей после выстрела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3403990"/>
                  </a:ext>
                </a:extLst>
              </a:tr>
              <a:tr h="398771">
                <a:tc>
                  <a:txBody>
                    <a:bodyPr/>
                    <a:lstStyle/>
                    <a:p>
                      <a:pPr marL="0" lvl="0" indent="0">
                        <a:buFont typeface="Symbol" pitchFamily="2" charset="2"/>
                        <a:buNone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printpole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(){}</a:t>
                      </a:r>
                      <a:endParaRPr lang="ru-RU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вывода игрового поля на экран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9288234"/>
                  </a:ext>
                </a:extLst>
              </a:tr>
              <a:tr h="425865">
                <a:tc>
                  <a:txBody>
                    <a:bodyPr/>
                    <a:lstStyle/>
                    <a:p>
                      <a:pPr marL="0" lvl="0" indent="0">
                        <a:buFont typeface="Symbol" pitchFamily="2" charset="2"/>
                        <a:buNone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HodIgroka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(){}</a:t>
                      </a:r>
                      <a:endParaRPr lang="ru-RU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хода игрока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6262048"/>
                  </a:ext>
                </a:extLst>
              </a:tr>
              <a:tr h="414126">
                <a:tc>
                  <a:txBody>
                    <a:bodyPr/>
                    <a:lstStyle/>
                    <a:p>
                      <a:pPr marL="0" lvl="0" indent="0">
                        <a:buFont typeface="Symbol" pitchFamily="2" charset="2"/>
                        <a:buNone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void 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HodPC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(){}</a:t>
                      </a:r>
                      <a:endParaRPr lang="ru-RU" sz="16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функция хода компьютера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4969790"/>
                  </a:ext>
                </a:extLst>
              </a:tr>
            </a:tbl>
          </a:graphicData>
        </a:graphic>
      </p:graphicFrame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71742D2-D2C2-5F45-8B3E-C938E51628E8}"/>
              </a:ext>
            </a:extLst>
          </p:cNvPr>
          <p:cNvSpPr/>
          <p:nvPr/>
        </p:nvSpPr>
        <p:spPr>
          <a:xfrm>
            <a:off x="576765" y="1078460"/>
            <a:ext cx="53440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Код так же содержит следующий ряд функций:</a:t>
            </a:r>
            <a:endParaRPr lang="ru-RU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9229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Работа программы: НАЧАЛО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B811B1-8F1C-0042-A5D4-070077F1DD4D}"/>
              </a:ext>
            </a:extLst>
          </p:cNvPr>
          <p:cNvSpPr txBox="1"/>
          <p:nvPr/>
        </p:nvSpPr>
        <p:spPr>
          <a:xfrm>
            <a:off x="659446" y="1011744"/>
            <a:ext cx="10873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компиляции компьютер выводит слова приветствия, краткие правила игры и пустое поле игрока. Далее идет вопрос о расстановке кораблей: автоматическая или расстановка вручную.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39FA881-11D5-A74A-89C7-0100403A8B4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888133" y="1875099"/>
            <a:ext cx="6415734" cy="465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845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Работа программы: расстановка кораблей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B811B1-8F1C-0042-A5D4-070077F1DD4D}"/>
              </a:ext>
            </a:extLst>
          </p:cNvPr>
          <p:cNvSpPr txBox="1"/>
          <p:nvPr/>
        </p:nvSpPr>
        <p:spPr>
          <a:xfrm>
            <a:off x="659446" y="1109238"/>
            <a:ext cx="10873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автоматической расстановки кораблей 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CFE5CB0-417D-5944-BA53-79EF2704D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8133" y="1875100"/>
            <a:ext cx="6409609" cy="465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863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Работа программы: расстановка кораблей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B811B1-8F1C-0042-A5D4-070077F1DD4D}"/>
              </a:ext>
            </a:extLst>
          </p:cNvPr>
          <p:cNvSpPr txBox="1"/>
          <p:nvPr/>
        </p:nvSpPr>
        <p:spPr>
          <a:xfrm>
            <a:off x="659446" y="1109238"/>
            <a:ext cx="10873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Если игрока не устраивает данная расстановка, программа предлагает сгенерировать новую. В противном случае предлагает выбрать уровень сложности: 1 или 2. От уровня сложности зависит расстановка кораблей компьютера.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D9D0B8-2338-3248-8ED6-677980EEB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46" y="2164465"/>
            <a:ext cx="3336637" cy="433013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BC8901-441E-D846-833F-844AA2A90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455" y="2164465"/>
            <a:ext cx="3301099" cy="3194613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2682328-537B-F840-B218-AF93283081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651" y="2164465"/>
            <a:ext cx="3204236" cy="31946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705B01C-96AE-454B-871E-DEF2C6DDE812}"/>
              </a:ext>
            </a:extLst>
          </p:cNvPr>
          <p:cNvSpPr txBox="1"/>
          <p:nvPr/>
        </p:nvSpPr>
        <p:spPr>
          <a:xfrm>
            <a:off x="4465860" y="5495550"/>
            <a:ext cx="3260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простой расстановки кораблей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D2B03F-9BEB-F842-A150-B3D46F217631}"/>
              </a:ext>
            </a:extLst>
          </p:cNvPr>
          <p:cNvSpPr txBox="1"/>
          <p:nvPr/>
        </p:nvSpPr>
        <p:spPr>
          <a:xfrm>
            <a:off x="8089771" y="5490975"/>
            <a:ext cx="3584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Пример усложненной расстановки кораблей</a:t>
            </a:r>
          </a:p>
        </p:txBody>
      </p:sp>
    </p:spTree>
    <p:extLst>
      <p:ext uri="{BB962C8B-B14F-4D97-AF65-F5344CB8AC3E}">
        <p14:creationId xmlns:p14="http://schemas.microsoft.com/office/powerpoint/2010/main" val="2467133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92EF-0175-C24D-A943-F0481010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79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BCE2FF"/>
                </a:solidFill>
              </a:rPr>
              <a:t>Работа программы: начало игры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11C773-A4CC-FC4C-8E2D-35BE099005F2}"/>
              </a:ext>
            </a:extLst>
          </p:cNvPr>
          <p:cNvSpPr txBox="1"/>
          <p:nvPr/>
        </p:nvSpPr>
        <p:spPr>
          <a:xfrm>
            <a:off x="659446" y="1109238"/>
            <a:ext cx="1087310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7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того, как оба поля оказываются заполненными кораблями, можно приступить к игре. Выводится вопрос, каким по счету будет ходить игрок: 1 или 2. После получения ответа на экране появляется пояснение обозначений, используемых в дальнейшей игре, и само поле действий: слева – поле кораблей игрока,    справа – поле выстрелов игрока.</a:t>
            </a:r>
            <a:r>
              <a:rPr lang="en-US" sz="17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7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Вводить координаты выстрела можно как заглавными, так и строчными буквами.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1A12CBF-D6DD-734D-8592-C0DAC9B6A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978" y="2309567"/>
            <a:ext cx="5970044" cy="422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4046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Теплый синий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{AD029B83-18E2-884D-9D07-20FC080E2DE9}tf10001122</Template>
  <TotalTime>444</TotalTime>
  <Words>957</Words>
  <Application>Microsoft Macintosh PowerPoint</Application>
  <PresentationFormat>Широкоэкранный</PresentationFormat>
  <Paragraphs>98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Symbol</vt:lpstr>
      <vt:lpstr>Times New Roman</vt:lpstr>
      <vt:lpstr>Trebuchet MS</vt:lpstr>
      <vt:lpstr>Tw Cen MT</vt:lpstr>
      <vt:lpstr>Контур</vt:lpstr>
      <vt:lpstr>Курсовой проект: Искусственный интеллект для игры ‘‘Морской бой’’</vt:lpstr>
      <vt:lpstr>Составляющие компоненты кода</vt:lpstr>
      <vt:lpstr>Составляющие компоненты кода</vt:lpstr>
      <vt:lpstr>Составляющие компоненты кода</vt:lpstr>
      <vt:lpstr>Составляющие компоненты кода</vt:lpstr>
      <vt:lpstr>Работа программы: НАЧАЛО</vt:lpstr>
      <vt:lpstr>Работа программы: расстановка кораблей</vt:lpstr>
      <vt:lpstr>Работа программы: расстановка кораблей</vt:lpstr>
      <vt:lpstr>Работа программы: начало игры</vt:lpstr>
      <vt:lpstr>Работа программы: промежуточные этапы игры</vt:lpstr>
      <vt:lpstr>Работа программы: промежуточные этапы игры</vt:lpstr>
      <vt:lpstr>Работа программы: промежуточные этапы игры</vt:lpstr>
      <vt:lpstr>Работа программы: конец игры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Курсовой проект: Искусственный интеллект для игры ‘‘Морской бой’’</dc:title>
  <dc:creator>Пользователь Microsoft Office</dc:creator>
  <cp:lastModifiedBy>Пользователь Microsoft Office</cp:lastModifiedBy>
  <cp:revision>18</cp:revision>
  <dcterms:created xsi:type="dcterms:W3CDTF">2020-12-25T07:51:36Z</dcterms:created>
  <dcterms:modified xsi:type="dcterms:W3CDTF">2020-12-25T15:15:54Z</dcterms:modified>
</cp:coreProperties>
</file>

<file path=docProps/thumbnail.jpeg>
</file>